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80" y="6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84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1056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938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035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39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403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pPr/>
              <a:t>11/27/2018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0198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pPr/>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211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C5CECA-2D3A-4680-9B49-752200DE467C}" type="datetimeFigureOut">
              <a:rPr lang="en-US" smtClean="0"/>
              <a:pPr/>
              <a:t>11/27/2018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589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C3BFE2-83B7-4B0A-B9D3-AB28331082B3}" type="datetimeFigureOut">
              <a:rPr lang="en-US" smtClean="0"/>
              <a:pPr/>
              <a:t>11/27/2018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925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96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5BB1C6-BF8F-4481-8AB2-603A1C8A906A}" type="datetimeFigureOut">
              <a:rPr lang="en-US" smtClean="0"/>
              <a:pPr/>
              <a:t>11/27/2018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38223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Communism and the Russian Revolution</a:t>
            </a:r>
            <a:endParaRPr lang="en-US" dirty="0"/>
          </a:p>
        </p:txBody>
      </p:sp>
      <p:sp>
        <p:nvSpPr>
          <p:cNvPr id="3" name="Subtitle 2"/>
          <p:cNvSpPr>
            <a:spLocks noGrp="1"/>
          </p:cNvSpPr>
          <p:nvPr>
            <p:ph type="subTitle" idx="1"/>
          </p:nvPr>
        </p:nvSpPr>
        <p:spPr/>
        <p:txBody>
          <a:bodyPr/>
          <a:lstStyle/>
          <a:p>
            <a:r>
              <a:rPr lang="en-US" dirty="0" smtClean="0"/>
              <a:t>Southwest Middle School</a:t>
            </a:r>
            <a:endParaRPr lang="en-US" dirty="0"/>
          </a:p>
        </p:txBody>
      </p:sp>
      <p:pic>
        <p:nvPicPr>
          <p:cNvPr id="10242" name="Picture 2" descr="http://ts1.mm.bing.net/th?&amp;id=HN.607993874348378028&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0674" y="3251487"/>
            <a:ext cx="23431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725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96882" cy="439615"/>
          </a:xfrm>
        </p:spPr>
        <p:txBody>
          <a:bodyPr>
            <a:normAutofit fontScale="90000"/>
          </a:bodyPr>
          <a:lstStyle/>
          <a:p>
            <a:r>
              <a:rPr lang="en-US" dirty="0" smtClean="0"/>
              <a:t>Red victory</a:t>
            </a:r>
            <a:endParaRPr lang="en-US" dirty="0"/>
          </a:p>
        </p:txBody>
      </p:sp>
      <p:sp>
        <p:nvSpPr>
          <p:cNvPr id="3" name="Content Placeholder 2"/>
          <p:cNvSpPr>
            <a:spLocks noGrp="1"/>
          </p:cNvSpPr>
          <p:nvPr>
            <p:ph idx="1"/>
          </p:nvPr>
        </p:nvSpPr>
        <p:spPr>
          <a:xfrm>
            <a:off x="3135086" y="-1"/>
            <a:ext cx="7945421" cy="6611815"/>
          </a:xfrm>
        </p:spPr>
        <p:txBody>
          <a:bodyPr>
            <a:normAutofit/>
          </a:bodyPr>
          <a:lstStyle/>
          <a:p>
            <a:r>
              <a:rPr lang="en-US" sz="2400" dirty="0" smtClean="0">
                <a:latin typeface="Arial" pitchFamily="34" charset="0"/>
                <a:cs typeface="Arial" pitchFamily="34" charset="0"/>
              </a:rPr>
              <a:t>At least an additional 1.5 million Russians were killed in fighting during the Russian revolution </a:t>
            </a:r>
          </a:p>
          <a:p>
            <a:pPr lvl="1"/>
            <a:r>
              <a:rPr lang="en-US" sz="2000" dirty="0" smtClean="0">
                <a:latin typeface="Arial" pitchFamily="34" charset="0"/>
                <a:cs typeface="Arial" pitchFamily="34" charset="0"/>
              </a:rPr>
              <a:t>Official records are incomplete</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Whites were eventually unable to separate themselves from tsar Nicholas and therefore never gained the popularity needed to beat the reds.</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By 1921, fighting was erratic and the Bolsheviks (led by Vladimir </a:t>
            </a:r>
            <a:r>
              <a:rPr lang="en-US" sz="2400" dirty="0" err="1" smtClean="0">
                <a:latin typeface="Arial" pitchFamily="34" charset="0"/>
                <a:cs typeface="Arial" pitchFamily="34" charset="0"/>
              </a:rPr>
              <a:t>lenin</a:t>
            </a:r>
            <a:r>
              <a:rPr lang="en-US" sz="2400" dirty="0">
                <a:latin typeface="Arial" pitchFamily="34" charset="0"/>
                <a:cs typeface="Arial" pitchFamily="34" charset="0"/>
              </a:rPr>
              <a:t> </a:t>
            </a:r>
            <a:r>
              <a:rPr lang="en-US" sz="2400" dirty="0" smtClean="0">
                <a:latin typeface="Arial" pitchFamily="34" charset="0"/>
                <a:cs typeface="Arial" pitchFamily="34" charset="0"/>
              </a:rPr>
              <a:t>) had defeated the whites</a:t>
            </a:r>
          </a:p>
          <a:p>
            <a:endParaRPr lang="en-US" dirty="0"/>
          </a:p>
        </p:txBody>
      </p:sp>
      <p:pic>
        <p:nvPicPr>
          <p:cNvPr id="3076" name="Picture 4" descr="http://upload.wikimedia.org/wikipedia/commons/thumb/7/7b/%D0%97%D0%B0_%D0%B5%D0%B4%D0%B8%D0%BD%D1%83%D1%8E_%D0%A0%D0%BE%D1%81%D1%81%D1%96%D1%8E.jpg/220px-%D0%97%D0%B0_%D0%B5%D0%B4%D0%B8%D0%BD%D1%83%D1%8E_%D0%A0%D0%BE%D1%81%D1%81%D1%96%D1%8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1837765"/>
            <a:ext cx="2752088" cy="4415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43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0396882" cy="275492"/>
          </a:xfrm>
        </p:spPr>
        <p:txBody>
          <a:bodyPr>
            <a:normAutofit fontScale="90000"/>
          </a:bodyPr>
          <a:lstStyle/>
          <a:p>
            <a:r>
              <a:rPr lang="en-US" dirty="0" smtClean="0"/>
              <a:t>Aftermath of the Russian Revolution</a:t>
            </a:r>
            <a:endParaRPr lang="en-US" dirty="0"/>
          </a:p>
        </p:txBody>
      </p:sp>
      <p:sp>
        <p:nvSpPr>
          <p:cNvPr id="3" name="Content Placeholder 2"/>
          <p:cNvSpPr>
            <a:spLocks noGrp="1"/>
          </p:cNvSpPr>
          <p:nvPr>
            <p:ph idx="1"/>
          </p:nvPr>
        </p:nvSpPr>
        <p:spPr>
          <a:xfrm>
            <a:off x="0" y="597878"/>
            <a:ext cx="8563431" cy="5779476"/>
          </a:xfrm>
        </p:spPr>
        <p:txBody>
          <a:bodyPr>
            <a:noAutofit/>
          </a:bodyPr>
          <a:lstStyle/>
          <a:p>
            <a:r>
              <a:rPr lang="en-US" sz="2400" dirty="0" smtClean="0">
                <a:latin typeface="Arial" pitchFamily="34" charset="0"/>
                <a:cs typeface="Arial" pitchFamily="34" charset="0"/>
              </a:rPr>
              <a:t>Formation of the Soviet Union—Fighting in Ukraine, Estonia, Latvia, and parts of </a:t>
            </a:r>
            <a:r>
              <a:rPr lang="en-US" sz="2400" dirty="0" err="1" smtClean="0">
                <a:latin typeface="Arial" pitchFamily="34" charset="0"/>
                <a:cs typeface="Arial" pitchFamily="34" charset="0"/>
              </a:rPr>
              <a:t>finland</a:t>
            </a:r>
            <a:r>
              <a:rPr lang="en-US" sz="2400" dirty="0" smtClean="0">
                <a:latin typeface="Arial" pitchFamily="34" charset="0"/>
                <a:cs typeface="Arial" pitchFamily="34" charset="0"/>
              </a:rPr>
              <a:t>, Poland, and central </a:t>
            </a:r>
            <a:r>
              <a:rPr lang="en-US" sz="2400" dirty="0" err="1" smtClean="0">
                <a:latin typeface="Arial" pitchFamily="34" charset="0"/>
                <a:cs typeface="Arial" pitchFamily="34" charset="0"/>
              </a:rPr>
              <a:t>asia</a:t>
            </a:r>
            <a:r>
              <a:rPr lang="en-US" sz="2400" dirty="0" smtClean="0">
                <a:latin typeface="Arial" pitchFamily="34" charset="0"/>
                <a:cs typeface="Arial" pitchFamily="34" charset="0"/>
              </a:rPr>
              <a:t> (Balkans) had caused many independent regions to be united with the reds and </a:t>
            </a:r>
            <a:r>
              <a:rPr lang="en-US" sz="2400" dirty="0" err="1" smtClean="0">
                <a:latin typeface="Arial" pitchFamily="34" charset="0"/>
                <a:cs typeface="Arial" pitchFamily="34" charset="0"/>
              </a:rPr>
              <a:t>russia</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Vladimir Lenin—Becomes the leader of the soviet union</a:t>
            </a:r>
          </a:p>
          <a:p>
            <a:pPr lvl="1"/>
            <a:r>
              <a:rPr lang="en-US" sz="2000" dirty="0" smtClean="0">
                <a:latin typeface="Arial" pitchFamily="34" charset="0"/>
                <a:cs typeface="Arial" pitchFamily="34" charset="0"/>
              </a:rPr>
              <a:t>Implements communism in the soviet union  (called Leninism) </a:t>
            </a:r>
          </a:p>
          <a:p>
            <a:pPr lvl="1"/>
            <a:r>
              <a:rPr lang="en-US" sz="2000" dirty="0" smtClean="0">
                <a:latin typeface="Arial" pitchFamily="34" charset="0"/>
                <a:cs typeface="Arial" pitchFamily="34" charset="0"/>
              </a:rPr>
              <a:t>1</a:t>
            </a:r>
            <a:r>
              <a:rPr lang="en-US" sz="2000" baseline="30000" dirty="0" smtClean="0">
                <a:latin typeface="Arial" pitchFamily="34" charset="0"/>
                <a:cs typeface="Arial" pitchFamily="34" charset="0"/>
              </a:rPr>
              <a:t>st</a:t>
            </a:r>
            <a:r>
              <a:rPr lang="en-US" sz="2000" dirty="0" smtClean="0">
                <a:latin typeface="Arial" pitchFamily="34" charset="0"/>
                <a:cs typeface="Arial" pitchFamily="34" charset="0"/>
              </a:rPr>
              <a:t> communist government in the world</a:t>
            </a:r>
            <a:endParaRPr lang="en-US" sz="2000" dirty="0">
              <a:latin typeface="Arial" pitchFamily="34" charset="0"/>
              <a:cs typeface="Arial" pitchFamily="34" charset="0"/>
            </a:endParaRPr>
          </a:p>
          <a:p>
            <a:r>
              <a:rPr lang="en-US" sz="2400" dirty="0" smtClean="0">
                <a:latin typeface="Arial" pitchFamily="34" charset="0"/>
                <a:cs typeface="Arial" pitchFamily="34" charset="0"/>
              </a:rPr>
              <a:t>Leon Trotsky—leader and hero of the red army</a:t>
            </a:r>
            <a:endParaRPr lang="en-US" sz="2400" dirty="0">
              <a:latin typeface="Arial" pitchFamily="34" charset="0"/>
              <a:cs typeface="Arial" pitchFamily="34" charset="0"/>
            </a:endParaRPr>
          </a:p>
        </p:txBody>
      </p:sp>
      <p:pic>
        <p:nvPicPr>
          <p:cNvPr id="5122" name="Picture 2" descr="http://ts4.mm.bing.net/th?id=HN.608024566176875836&amp;w=137&amp;h=184&amp;c=7&amp;rs=1&amp;qlt=90&amp;o=4&amp;url=http%3a%2f%2fesquerdacritica.wordpress.com%2f2013%2f04%2f22%2flenin-viveu-lenin-vive-lenin-continuara-a-viver%2f&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3430" y="1669812"/>
            <a:ext cx="2926442" cy="3930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390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0"/>
            <a:ext cx="10396882" cy="703385"/>
          </a:xfrm>
        </p:spPr>
        <p:txBody>
          <a:bodyPr>
            <a:normAutofit fontScale="90000"/>
          </a:bodyPr>
          <a:lstStyle/>
          <a:p>
            <a:r>
              <a:rPr lang="en-US" dirty="0" smtClean="0"/>
              <a:t>Karl </a:t>
            </a:r>
            <a:r>
              <a:rPr lang="en-US" dirty="0" err="1" smtClean="0"/>
              <a:t>marx</a:t>
            </a:r>
            <a:r>
              <a:rPr lang="en-US" dirty="0" smtClean="0"/>
              <a:t> and </a:t>
            </a:r>
            <a:r>
              <a:rPr lang="en-US" dirty="0" err="1" smtClean="0"/>
              <a:t>Friederick</a:t>
            </a:r>
            <a:r>
              <a:rPr lang="en-US" dirty="0" smtClean="0"/>
              <a:t> </a:t>
            </a:r>
            <a:r>
              <a:rPr lang="en-US" dirty="0" err="1" smtClean="0"/>
              <a:t>Engles</a:t>
            </a:r>
            <a:endParaRPr lang="en-US" dirty="0"/>
          </a:p>
        </p:txBody>
      </p:sp>
      <p:sp>
        <p:nvSpPr>
          <p:cNvPr id="3" name="Content Placeholder 2"/>
          <p:cNvSpPr>
            <a:spLocks noGrp="1"/>
          </p:cNvSpPr>
          <p:nvPr>
            <p:ph idx="1"/>
          </p:nvPr>
        </p:nvSpPr>
        <p:spPr>
          <a:xfrm>
            <a:off x="2873924" y="1249904"/>
            <a:ext cx="5428343" cy="5608096"/>
          </a:xfrm>
        </p:spPr>
        <p:txBody>
          <a:bodyPr>
            <a:noAutofit/>
          </a:bodyPr>
          <a:lstStyle/>
          <a:p>
            <a:r>
              <a:rPr lang="en-US" sz="2800" dirty="0" smtClean="0"/>
              <a:t>Karl Marx and </a:t>
            </a:r>
            <a:r>
              <a:rPr lang="en-US" sz="2800" dirty="0" err="1" smtClean="0"/>
              <a:t>Friederick</a:t>
            </a:r>
            <a:r>
              <a:rPr lang="en-US" sz="2800" dirty="0" smtClean="0"/>
              <a:t> </a:t>
            </a:r>
            <a:r>
              <a:rPr lang="en-US" sz="2800" dirty="0" err="1" smtClean="0"/>
              <a:t>engles</a:t>
            </a:r>
            <a:r>
              <a:rPr lang="en-US" sz="2800" dirty="0" smtClean="0"/>
              <a:t> wrote </a:t>
            </a:r>
            <a:r>
              <a:rPr lang="en-US" sz="2800" i="1" dirty="0" smtClean="0"/>
              <a:t>The Condition of the Working Class in England</a:t>
            </a:r>
            <a:r>
              <a:rPr lang="en-US" sz="2800" dirty="0" smtClean="0"/>
              <a:t>   (1845)</a:t>
            </a:r>
          </a:p>
          <a:p>
            <a:r>
              <a:rPr lang="en-US" sz="2800" i="1" dirty="0" smtClean="0"/>
              <a:t>Communist Manifesto </a:t>
            </a:r>
            <a:r>
              <a:rPr lang="en-US" sz="2800" dirty="0" smtClean="0"/>
              <a:t> written in 1848</a:t>
            </a:r>
          </a:p>
          <a:p>
            <a:pPr lvl="1"/>
            <a:r>
              <a:rPr lang="en-US" sz="2400" dirty="0" smtClean="0"/>
              <a:t>Claims that all history is “the history of class struggles”</a:t>
            </a:r>
          </a:p>
          <a:p>
            <a:pPr lvl="1"/>
            <a:r>
              <a:rPr lang="en-US" sz="2400" dirty="0" smtClean="0"/>
              <a:t>Essentially says that the working class people need to unite and overthrow the powerful and rich.</a:t>
            </a:r>
            <a:endParaRPr lang="en-US" sz="2400" dirty="0"/>
          </a:p>
        </p:txBody>
      </p:sp>
      <p:pic>
        <p:nvPicPr>
          <p:cNvPr id="9218" name="Picture 2" descr="http://ts1.mm.bing.net/th?&amp;id=HN.608027757345770126&amp;w=300&amp;h=300&amp;c=0&amp;pid=1.9&amp;rs=0&amp;p=0&amp;url=http%3A%2F%2Fluisgarciafanlo.blogspot.com%2F2012%2F09%2Fkarl-marx-elogio-del-crimen.htm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1567" y="2125112"/>
            <a:ext cx="3261196" cy="326119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ts1.mm.bing.net/th?id=HN.608029810338958010&amp;w=149&amp;h=179&amp;c=7&amp;rs=1&amp;qlt=90&amp;o=4&amp;url=http%3a%2f%2fwww.rotamogiana.com%2f2012%2f05%2fcapt-5-escravos-e-carcamanos.html%23%21&amp;pid=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07173"/>
            <a:ext cx="2714625" cy="3261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004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078" y="0"/>
            <a:ext cx="10396882" cy="515815"/>
          </a:xfrm>
        </p:spPr>
        <p:txBody>
          <a:bodyPr>
            <a:normAutofit fontScale="90000"/>
          </a:bodyPr>
          <a:lstStyle/>
          <a:p>
            <a:r>
              <a:rPr lang="en-US" dirty="0" smtClean="0"/>
              <a:t>Class warfare</a:t>
            </a:r>
            <a:endParaRPr lang="en-US" dirty="0"/>
          </a:p>
        </p:txBody>
      </p:sp>
      <p:sp>
        <p:nvSpPr>
          <p:cNvPr id="3" name="Content Placeholder 2"/>
          <p:cNvSpPr>
            <a:spLocks noGrp="1"/>
          </p:cNvSpPr>
          <p:nvPr>
            <p:ph idx="1"/>
          </p:nvPr>
        </p:nvSpPr>
        <p:spPr>
          <a:xfrm>
            <a:off x="0" y="940078"/>
            <a:ext cx="8432800" cy="5744307"/>
          </a:xfrm>
        </p:spPr>
        <p:txBody>
          <a:bodyPr>
            <a:noAutofit/>
          </a:bodyPr>
          <a:lstStyle/>
          <a:p>
            <a:r>
              <a:rPr lang="en-US" sz="2800" dirty="0" smtClean="0"/>
              <a:t>Claims that the working people are in a constant struggle with the owners of the businesses</a:t>
            </a:r>
          </a:p>
          <a:p>
            <a:r>
              <a:rPr lang="en-US" sz="2800" dirty="0" smtClean="0"/>
              <a:t>Proletariat (workers) are always fighting against the bourgeois (business owners)</a:t>
            </a:r>
          </a:p>
          <a:p>
            <a:endParaRPr lang="en-US" sz="2800" dirty="0"/>
          </a:p>
          <a:p>
            <a:r>
              <a:rPr lang="en-US" sz="2800" dirty="0" smtClean="0"/>
              <a:t>Marx accuses the bourgeois of using their power to constantly exploit the workers and that they change laws and social conditions to ensure that they always stay in control</a:t>
            </a:r>
            <a:endParaRPr lang="en-US" sz="2800" dirty="0"/>
          </a:p>
        </p:txBody>
      </p:sp>
      <p:pic>
        <p:nvPicPr>
          <p:cNvPr id="8194" name="Picture 2" descr="http://ts1.mm.bing.net/th?&amp;id=HN.608052285898558066&amp;w=300&amp;h=300&amp;c=0&amp;pid=1.9&amp;rs=0&amp;p=0&amp;url=http%3A%2F%2Froadrunner-apeh.wikispaces.com%2FUNIT%2BX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3060" y="954732"/>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835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2" y="1"/>
            <a:ext cx="10396882" cy="539262"/>
          </a:xfrm>
        </p:spPr>
        <p:txBody>
          <a:bodyPr>
            <a:normAutofit fontScale="90000"/>
          </a:bodyPr>
          <a:lstStyle/>
          <a:p>
            <a:r>
              <a:rPr lang="en-US" dirty="0" smtClean="0"/>
              <a:t>The end of the exploitation</a:t>
            </a:r>
            <a:endParaRPr lang="en-US" dirty="0"/>
          </a:p>
        </p:txBody>
      </p:sp>
      <p:sp>
        <p:nvSpPr>
          <p:cNvPr id="3" name="Content Placeholder 2"/>
          <p:cNvSpPr>
            <a:spLocks noGrp="1"/>
          </p:cNvSpPr>
          <p:nvPr>
            <p:ph idx="1"/>
          </p:nvPr>
        </p:nvSpPr>
        <p:spPr>
          <a:xfrm>
            <a:off x="4375149" y="935050"/>
            <a:ext cx="6705358" cy="5685692"/>
          </a:xfrm>
        </p:spPr>
        <p:txBody>
          <a:bodyPr>
            <a:noAutofit/>
          </a:bodyPr>
          <a:lstStyle/>
          <a:p>
            <a:r>
              <a:rPr lang="en-US" sz="3200" dirty="0" smtClean="0"/>
              <a:t>Marx claims that the way to end the class struggle is for the proletariat to establish labor unions and riot</a:t>
            </a:r>
          </a:p>
          <a:p>
            <a:pPr lvl="1"/>
            <a:r>
              <a:rPr lang="en-US" sz="2800" dirty="0" smtClean="0"/>
              <a:t>riot= violence</a:t>
            </a:r>
          </a:p>
          <a:p>
            <a:endParaRPr lang="en-US" sz="3200" dirty="0"/>
          </a:p>
          <a:p>
            <a:r>
              <a:rPr lang="en-US" sz="3200" dirty="0" smtClean="0"/>
              <a:t>The only way to end the struggle permanently is to have a revolution and to establish a communist government</a:t>
            </a:r>
            <a:endParaRPr lang="en-US" sz="3200" dirty="0"/>
          </a:p>
        </p:txBody>
      </p:sp>
      <p:pic>
        <p:nvPicPr>
          <p:cNvPr id="7170" name="Picture 2" descr="http://sophrosyne.radical.r30.net/wp-content/uploads/2010/05/OBU-F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2063396"/>
            <a:ext cx="4219575"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79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Capitalism vs. communism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8011087"/>
              </p:ext>
            </p:extLst>
          </p:nvPr>
        </p:nvGraphicFramePr>
        <p:xfrm>
          <a:off x="685801" y="1837765"/>
          <a:ext cx="10394949" cy="3728720"/>
        </p:xfrm>
        <a:graphic>
          <a:graphicData uri="http://schemas.openxmlformats.org/drawingml/2006/table">
            <a:tbl>
              <a:tblPr firstRow="1" bandRow="1">
                <a:tableStyleId>{5C22544A-7EE6-4342-B048-85BDC9FD1C3A}</a:tableStyleId>
              </a:tblPr>
              <a:tblGrid>
                <a:gridCol w="3464983">
                  <a:extLst>
                    <a:ext uri="{9D8B030D-6E8A-4147-A177-3AD203B41FA5}">
                      <a16:colId xmlns:a16="http://schemas.microsoft.com/office/drawing/2014/main" val="20000"/>
                    </a:ext>
                  </a:extLst>
                </a:gridCol>
                <a:gridCol w="3464983">
                  <a:extLst>
                    <a:ext uri="{9D8B030D-6E8A-4147-A177-3AD203B41FA5}">
                      <a16:colId xmlns:a16="http://schemas.microsoft.com/office/drawing/2014/main" val="20001"/>
                    </a:ext>
                  </a:extLst>
                </a:gridCol>
                <a:gridCol w="3464983">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sz="2800" dirty="0" smtClean="0"/>
                        <a:t>Communism</a:t>
                      </a:r>
                      <a:endParaRPr lang="en-US" sz="2800" dirty="0"/>
                    </a:p>
                  </a:txBody>
                  <a:tcPr/>
                </a:tc>
                <a:tc>
                  <a:txBody>
                    <a:bodyPr/>
                    <a:lstStyle/>
                    <a:p>
                      <a:r>
                        <a:rPr lang="en-US" sz="2800" dirty="0" smtClean="0"/>
                        <a:t>Capitalism</a:t>
                      </a:r>
                      <a:endParaRPr lang="en-US" sz="2800" dirty="0"/>
                    </a:p>
                  </a:txBody>
                  <a:tcPr/>
                </a:tc>
                <a:extLst>
                  <a:ext uri="{0D108BD9-81ED-4DB2-BD59-A6C34878D82A}">
                    <a16:rowId xmlns:a16="http://schemas.microsoft.com/office/drawing/2014/main" val="10000"/>
                  </a:ext>
                </a:extLst>
              </a:tr>
              <a:tr h="370840">
                <a:tc>
                  <a:txBody>
                    <a:bodyPr/>
                    <a:lstStyle/>
                    <a:p>
                      <a:r>
                        <a:rPr lang="en-US" dirty="0" smtClean="0"/>
                        <a:t>Who</a:t>
                      </a:r>
                      <a:r>
                        <a:rPr lang="en-US" baseline="0" dirty="0" smtClean="0"/>
                        <a:t> owns property?</a:t>
                      </a:r>
                      <a:endParaRPr lang="en-US" dirty="0"/>
                    </a:p>
                  </a:txBody>
                  <a:tcPr/>
                </a:tc>
                <a:tc>
                  <a:txBody>
                    <a:bodyPr/>
                    <a:lstStyle/>
                    <a:p>
                      <a:r>
                        <a:rPr lang="en-US" dirty="0" smtClean="0"/>
                        <a:t>The government</a:t>
                      </a:r>
                      <a:endParaRPr lang="en-US" dirty="0"/>
                    </a:p>
                  </a:txBody>
                  <a:tcPr/>
                </a:tc>
                <a:tc>
                  <a:txBody>
                    <a:bodyPr/>
                    <a:lstStyle/>
                    <a:p>
                      <a:r>
                        <a:rPr lang="en-US" dirty="0" smtClean="0"/>
                        <a:t>Individuals</a:t>
                      </a:r>
                      <a:endParaRPr lang="en-US" dirty="0"/>
                    </a:p>
                  </a:txBody>
                  <a:tcPr/>
                </a:tc>
                <a:extLst>
                  <a:ext uri="{0D108BD9-81ED-4DB2-BD59-A6C34878D82A}">
                    <a16:rowId xmlns:a16="http://schemas.microsoft.com/office/drawing/2014/main" val="10001"/>
                  </a:ext>
                </a:extLst>
              </a:tr>
              <a:tr h="370840">
                <a:tc>
                  <a:txBody>
                    <a:bodyPr/>
                    <a:lstStyle/>
                    <a:p>
                      <a:r>
                        <a:rPr lang="en-US" dirty="0" smtClean="0"/>
                        <a:t>What kind of government is needed?</a:t>
                      </a:r>
                      <a:endParaRPr lang="en-US" dirty="0"/>
                    </a:p>
                  </a:txBody>
                  <a:tcPr/>
                </a:tc>
                <a:tc>
                  <a:txBody>
                    <a:bodyPr/>
                    <a:lstStyle/>
                    <a:p>
                      <a:r>
                        <a:rPr lang="en-US" dirty="0" smtClean="0"/>
                        <a:t>Totalitarian—dictatorship</a:t>
                      </a:r>
                      <a:r>
                        <a:rPr lang="en-US" baseline="0" dirty="0" smtClean="0"/>
                        <a:t> </a:t>
                      </a:r>
                      <a:endParaRPr lang="en-US" dirty="0"/>
                    </a:p>
                  </a:txBody>
                  <a:tcPr/>
                </a:tc>
                <a:tc>
                  <a:txBody>
                    <a:bodyPr/>
                    <a:lstStyle/>
                    <a:p>
                      <a:r>
                        <a:rPr lang="en-US" dirty="0" smtClean="0"/>
                        <a:t>Democracy</a:t>
                      </a:r>
                      <a:r>
                        <a:rPr lang="en-US" baseline="0" dirty="0" smtClean="0"/>
                        <a:t> or Republic  </a:t>
                      </a:r>
                    </a:p>
                    <a:p>
                      <a:r>
                        <a:rPr lang="en-US" baseline="0" dirty="0" smtClean="0"/>
                        <a:t>Sometimes constitutional monarchy</a:t>
                      </a:r>
                      <a:endParaRPr lang="en-US" dirty="0"/>
                    </a:p>
                  </a:txBody>
                  <a:tcPr/>
                </a:tc>
                <a:extLst>
                  <a:ext uri="{0D108BD9-81ED-4DB2-BD59-A6C34878D82A}">
                    <a16:rowId xmlns:a16="http://schemas.microsoft.com/office/drawing/2014/main" val="10002"/>
                  </a:ext>
                </a:extLst>
              </a:tr>
              <a:tr h="370840">
                <a:tc>
                  <a:txBody>
                    <a:bodyPr/>
                    <a:lstStyle/>
                    <a:p>
                      <a:r>
                        <a:rPr lang="en-US" dirty="0" smtClean="0"/>
                        <a:t>Equal</a:t>
                      </a:r>
                      <a:r>
                        <a:rPr lang="en-US" baseline="0" dirty="0" smtClean="0"/>
                        <a:t> rights?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extLst>
                  <a:ext uri="{0D108BD9-81ED-4DB2-BD59-A6C34878D82A}">
                    <a16:rowId xmlns:a16="http://schemas.microsoft.com/office/drawing/2014/main" val="10003"/>
                  </a:ext>
                </a:extLst>
              </a:tr>
              <a:tr h="370840">
                <a:tc>
                  <a:txBody>
                    <a:bodyPr/>
                    <a:lstStyle/>
                    <a:p>
                      <a:r>
                        <a:rPr lang="en-US" dirty="0" smtClean="0"/>
                        <a:t>Robin Hood (take from the rich</a:t>
                      </a:r>
                      <a:r>
                        <a:rPr lang="en-US" baseline="0" dirty="0" smtClean="0"/>
                        <a:t> to give to the poor)</a:t>
                      </a:r>
                      <a:endParaRPr lang="en-US" dirty="0"/>
                    </a:p>
                  </a:txBody>
                  <a:tcPr/>
                </a:tc>
                <a:tc>
                  <a:txBody>
                    <a:bodyPr/>
                    <a:lstStyle/>
                    <a:p>
                      <a:r>
                        <a:rPr lang="en-US" dirty="0" smtClean="0"/>
                        <a:t>Yes—need to “redistribute the wealth.”</a:t>
                      </a:r>
                      <a:endParaRPr lang="en-US" dirty="0"/>
                    </a:p>
                  </a:txBody>
                  <a:tcPr/>
                </a:tc>
                <a:tc>
                  <a:txBody>
                    <a:bodyPr/>
                    <a:lstStyle/>
                    <a:p>
                      <a:r>
                        <a:rPr lang="en-US" dirty="0" smtClean="0"/>
                        <a:t>No—Everyone gets what they earn</a:t>
                      </a:r>
                      <a:endParaRPr lang="en-US" dirty="0"/>
                    </a:p>
                  </a:txBody>
                  <a:tcPr/>
                </a:tc>
                <a:extLst>
                  <a:ext uri="{0D108BD9-81ED-4DB2-BD59-A6C34878D82A}">
                    <a16:rowId xmlns:a16="http://schemas.microsoft.com/office/drawing/2014/main" val="10004"/>
                  </a:ext>
                </a:extLst>
              </a:tr>
              <a:tr h="370840">
                <a:tc>
                  <a:txBody>
                    <a:bodyPr/>
                    <a:lstStyle/>
                    <a:p>
                      <a:r>
                        <a:rPr lang="en-US" dirty="0" smtClean="0"/>
                        <a:t>Standard of Living</a:t>
                      </a:r>
                      <a:endParaRPr lang="en-US" dirty="0"/>
                    </a:p>
                  </a:txBody>
                  <a:tcPr/>
                </a:tc>
                <a:tc>
                  <a:txBody>
                    <a:bodyPr/>
                    <a:lstStyle/>
                    <a:p>
                      <a:r>
                        <a:rPr lang="en-US" dirty="0" smtClean="0"/>
                        <a:t>Seeks to equalize everyone’s standard of living, so nobody lives better than anybody else.</a:t>
                      </a:r>
                      <a:endParaRPr lang="en-US" dirty="0"/>
                    </a:p>
                  </a:txBody>
                  <a:tcPr/>
                </a:tc>
                <a:tc>
                  <a:txBody>
                    <a:bodyPr/>
                    <a:lstStyle/>
                    <a:p>
                      <a:r>
                        <a:rPr lang="en-US" dirty="0" smtClean="0"/>
                        <a:t>Vast discrepancies</a:t>
                      </a:r>
                      <a:r>
                        <a:rPr lang="en-US" baseline="0" dirty="0" smtClean="0"/>
                        <a:t> based on earning and income potential</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67384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3" y="1"/>
            <a:ext cx="10396882" cy="738554"/>
          </a:xfrm>
        </p:spPr>
        <p:txBody>
          <a:bodyPr>
            <a:normAutofit/>
          </a:bodyPr>
          <a:lstStyle/>
          <a:p>
            <a:r>
              <a:rPr lang="en-US" dirty="0" smtClean="0"/>
              <a:t>Russian Revolution--Roots</a:t>
            </a:r>
            <a:endParaRPr lang="en-US" dirty="0"/>
          </a:p>
        </p:txBody>
      </p:sp>
      <p:sp>
        <p:nvSpPr>
          <p:cNvPr id="3" name="Content Placeholder 2"/>
          <p:cNvSpPr>
            <a:spLocks noGrp="1"/>
          </p:cNvSpPr>
          <p:nvPr>
            <p:ph idx="1"/>
          </p:nvPr>
        </p:nvSpPr>
        <p:spPr>
          <a:xfrm>
            <a:off x="687976" y="504092"/>
            <a:ext cx="11023377" cy="6353908"/>
          </a:xfrm>
        </p:spPr>
        <p:txBody>
          <a:bodyPr>
            <a:normAutofit/>
          </a:bodyPr>
          <a:lstStyle/>
          <a:p>
            <a:r>
              <a:rPr lang="en-US" sz="2800" dirty="0" smtClean="0">
                <a:latin typeface="Arial" pitchFamily="34" charset="0"/>
                <a:cs typeface="Arial" pitchFamily="34" charset="0"/>
              </a:rPr>
              <a:t>Vladimir Lenin establishes the Bolshevik (Marxist) party in 1903 in Russia</a:t>
            </a:r>
          </a:p>
          <a:p>
            <a:pPr lvl="1"/>
            <a:r>
              <a:rPr lang="en-US" sz="2400" dirty="0" smtClean="0">
                <a:latin typeface="Arial" pitchFamily="34" charset="0"/>
                <a:cs typeface="Arial" pitchFamily="34" charset="0"/>
              </a:rPr>
              <a:t>Many peasants and workers in Russia were very angry at the way the Tsar used his power to continue to expand his power as well as the power of the wealthy portion of Russian society.</a:t>
            </a:r>
          </a:p>
          <a:p>
            <a:pPr lvl="1"/>
            <a:endParaRPr lang="en-US" sz="2400" dirty="0">
              <a:latin typeface="Arial" pitchFamily="34" charset="0"/>
              <a:cs typeface="Arial" pitchFamily="34" charset="0"/>
            </a:endParaRPr>
          </a:p>
          <a:p>
            <a:r>
              <a:rPr lang="en-US" sz="2800" dirty="0" smtClean="0">
                <a:latin typeface="Arial" pitchFamily="34" charset="0"/>
                <a:cs typeface="Arial" pitchFamily="34" charset="0"/>
              </a:rPr>
              <a:t>Communist support was very limited in Russia until World war 1 brought several important groups of people together in unison against the Tsar</a:t>
            </a:r>
          </a:p>
          <a:p>
            <a:pPr lvl="1"/>
            <a:r>
              <a:rPr lang="en-US" sz="2400" dirty="0" smtClean="0">
                <a:latin typeface="Arial" pitchFamily="34" charset="0"/>
                <a:cs typeface="Arial" pitchFamily="34" charset="0"/>
              </a:rPr>
              <a:t>Military—forced to fight with limited supplies and really bad tactics</a:t>
            </a:r>
          </a:p>
          <a:p>
            <a:pPr lvl="1"/>
            <a:r>
              <a:rPr lang="en-US" sz="2400" dirty="0" smtClean="0">
                <a:latin typeface="Arial" pitchFamily="34" charset="0"/>
                <a:cs typeface="Arial" pitchFamily="34" charset="0"/>
              </a:rPr>
              <a:t>Peasants—Starving since food sent from the farms to the troops </a:t>
            </a:r>
          </a:p>
          <a:p>
            <a:pPr lvl="1"/>
            <a:r>
              <a:rPr lang="en-US" sz="2400" dirty="0" smtClean="0">
                <a:latin typeface="Arial" pitchFamily="34" charset="0"/>
                <a:cs typeface="Arial" pitchFamily="34" charset="0"/>
              </a:rPr>
              <a:t>Academics—college students disillusioned with current system of government </a:t>
            </a:r>
          </a:p>
          <a:p>
            <a:pPr lvl="1"/>
            <a:r>
              <a:rPr lang="en-US" sz="2400" dirty="0" smtClean="0">
                <a:latin typeface="Arial" pitchFamily="34" charset="0"/>
                <a:cs typeface="Arial" pitchFamily="34" charset="0"/>
              </a:rPr>
              <a:t>Workers—Tired of being exploited in factories </a:t>
            </a:r>
          </a:p>
          <a:p>
            <a:pPr lvl="1"/>
            <a:endParaRPr lang="en-US" dirty="0"/>
          </a:p>
        </p:txBody>
      </p:sp>
    </p:spTree>
    <p:extLst>
      <p:ext uri="{BB962C8B-B14F-4D97-AF65-F5344CB8AC3E}">
        <p14:creationId xmlns:p14="http://schemas.microsoft.com/office/powerpoint/2010/main" val="1404021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96882" cy="644769"/>
          </a:xfrm>
        </p:spPr>
        <p:txBody>
          <a:bodyPr>
            <a:normAutofit fontScale="90000"/>
          </a:bodyPr>
          <a:lstStyle/>
          <a:p>
            <a:r>
              <a:rPr lang="en-US" dirty="0" smtClean="0"/>
              <a:t>Rasputin</a:t>
            </a:r>
            <a:endParaRPr lang="en-US" dirty="0"/>
          </a:p>
        </p:txBody>
      </p:sp>
      <p:sp>
        <p:nvSpPr>
          <p:cNvPr id="3" name="Content Placeholder 2"/>
          <p:cNvSpPr>
            <a:spLocks noGrp="1"/>
          </p:cNvSpPr>
          <p:nvPr>
            <p:ph idx="1"/>
          </p:nvPr>
        </p:nvSpPr>
        <p:spPr>
          <a:xfrm>
            <a:off x="0" y="480645"/>
            <a:ext cx="7155544" cy="6189785"/>
          </a:xfrm>
        </p:spPr>
        <p:txBody>
          <a:bodyPr>
            <a:normAutofit/>
          </a:bodyPr>
          <a:lstStyle/>
          <a:p>
            <a:r>
              <a:rPr lang="en-US" sz="3200" dirty="0" smtClean="0">
                <a:latin typeface="Arial" pitchFamily="34" charset="0"/>
                <a:cs typeface="Arial" pitchFamily="34" charset="0"/>
              </a:rPr>
              <a:t>Close advisor to the Tsar</a:t>
            </a:r>
          </a:p>
          <a:p>
            <a:r>
              <a:rPr lang="en-US" sz="3200" dirty="0" smtClean="0">
                <a:latin typeface="Arial" pitchFamily="34" charset="0"/>
                <a:cs typeface="Arial" pitchFamily="34" charset="0"/>
              </a:rPr>
              <a:t>Illiterate</a:t>
            </a:r>
          </a:p>
          <a:p>
            <a:r>
              <a:rPr lang="en-US" sz="3200" dirty="0" smtClean="0">
                <a:latin typeface="Arial" pitchFamily="34" charset="0"/>
                <a:cs typeface="Arial" pitchFamily="34" charset="0"/>
              </a:rPr>
              <a:t>Mystic—believed he had special powers to heal </a:t>
            </a:r>
            <a:r>
              <a:rPr lang="en-US" sz="3200" dirty="0" smtClean="0">
                <a:latin typeface="Arial" pitchFamily="34" charset="0"/>
                <a:cs typeface="Arial" pitchFamily="34" charset="0"/>
              </a:rPr>
              <a:t>hemophilia </a:t>
            </a:r>
            <a:r>
              <a:rPr lang="en-US" sz="3200" dirty="0" smtClean="0">
                <a:latin typeface="Arial" pitchFamily="34" charset="0"/>
                <a:cs typeface="Arial" pitchFamily="34" charset="0"/>
              </a:rPr>
              <a:t>of the tsar’s son, Alexander</a:t>
            </a:r>
          </a:p>
          <a:p>
            <a:r>
              <a:rPr lang="en-US" sz="3200" dirty="0" smtClean="0">
                <a:latin typeface="Arial" pitchFamily="34" charset="0"/>
                <a:cs typeface="Arial" pitchFamily="34" charset="0"/>
              </a:rPr>
              <a:t>Advised the tsar to take total control of the military (despite the fact that he had no military experience) which he did in 1915 against every other advisor’s suggestion</a:t>
            </a:r>
          </a:p>
          <a:p>
            <a:pPr lvl="1"/>
            <a:endParaRPr lang="en-US" dirty="0"/>
          </a:p>
        </p:txBody>
      </p:sp>
      <p:pic>
        <p:nvPicPr>
          <p:cNvPr id="1026" name="Picture 2" descr="http://upload.wikimedia.org/wikipedia/commons/thumb/a/a4/Rasputin_pt.jpg/640px-Rasputin_p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2090" y="972457"/>
            <a:ext cx="4343400" cy="572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98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96882" cy="568569"/>
          </a:xfrm>
        </p:spPr>
        <p:txBody>
          <a:bodyPr>
            <a:normAutofit fontScale="90000"/>
          </a:bodyPr>
          <a:lstStyle/>
          <a:p>
            <a:r>
              <a:rPr lang="en-US" dirty="0" smtClean="0"/>
              <a:t>Discrediting the monarchy</a:t>
            </a:r>
            <a:endParaRPr lang="en-US" dirty="0"/>
          </a:p>
        </p:txBody>
      </p:sp>
      <p:sp>
        <p:nvSpPr>
          <p:cNvPr id="3" name="Content Placeholder 2"/>
          <p:cNvSpPr>
            <a:spLocks noGrp="1"/>
          </p:cNvSpPr>
          <p:nvPr>
            <p:ph idx="1"/>
          </p:nvPr>
        </p:nvSpPr>
        <p:spPr>
          <a:xfrm>
            <a:off x="3528291" y="908919"/>
            <a:ext cx="7742221" cy="6435969"/>
          </a:xfrm>
        </p:spPr>
        <p:txBody>
          <a:bodyPr>
            <a:noAutofit/>
          </a:bodyPr>
          <a:lstStyle/>
          <a:p>
            <a:r>
              <a:rPr lang="en-US" sz="2800" dirty="0" smtClean="0">
                <a:latin typeface="Arial" pitchFamily="34" charset="0"/>
                <a:cs typeface="Arial" pitchFamily="34" charset="0"/>
              </a:rPr>
              <a:t>Popular belief in Russian government officials was that Rasputin was actually running the country</a:t>
            </a:r>
          </a:p>
          <a:p>
            <a:pPr lvl="1"/>
            <a:r>
              <a:rPr lang="en-US" sz="2400" dirty="0" smtClean="0">
                <a:latin typeface="Arial" pitchFamily="34" charset="0"/>
                <a:cs typeface="Arial" pitchFamily="34" charset="0"/>
              </a:rPr>
              <a:t>Extraordinary losses of Russian soldiers led many to revolt against the tsar</a:t>
            </a:r>
            <a:endParaRPr lang="en-US" sz="2400" dirty="0">
              <a:latin typeface="Arial" pitchFamily="34" charset="0"/>
              <a:cs typeface="Arial" pitchFamily="34" charset="0"/>
            </a:endParaRPr>
          </a:p>
          <a:p>
            <a:r>
              <a:rPr lang="en-US" sz="2800" dirty="0" smtClean="0">
                <a:latin typeface="Arial" pitchFamily="34" charset="0"/>
                <a:cs typeface="Arial" pitchFamily="34" charset="0"/>
              </a:rPr>
              <a:t>October 1917—The October revolution</a:t>
            </a:r>
          </a:p>
          <a:p>
            <a:pPr lvl="1"/>
            <a:r>
              <a:rPr lang="en-US" sz="2400" dirty="0" smtClean="0">
                <a:latin typeface="Arial" pitchFamily="34" charset="0"/>
                <a:cs typeface="Arial" pitchFamily="34" charset="0"/>
              </a:rPr>
              <a:t>Seizure of the government in 1917 and imprisonment of the tsar</a:t>
            </a:r>
            <a:endParaRPr lang="en-US" sz="2400" dirty="0">
              <a:latin typeface="Arial" pitchFamily="34" charset="0"/>
              <a:cs typeface="Arial" pitchFamily="34" charset="0"/>
            </a:endParaRPr>
          </a:p>
        </p:txBody>
      </p:sp>
      <p:pic>
        <p:nvPicPr>
          <p:cNvPr id="2050" name="Picture 2" descr="http://upload.wikimedia.org/wikipedia/commons/thumb/d/dd/Rasputin_listovka.jpg/220px-Rasputin_listov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765" y="1852253"/>
            <a:ext cx="2774878" cy="3733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16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96882" cy="533400"/>
          </a:xfrm>
        </p:spPr>
        <p:txBody>
          <a:bodyPr>
            <a:normAutofit fontScale="90000"/>
          </a:bodyPr>
          <a:lstStyle/>
          <a:p>
            <a:r>
              <a:rPr lang="en-US" dirty="0" smtClean="0"/>
              <a:t>Russian Revolution (Civil War)</a:t>
            </a:r>
            <a:endParaRPr lang="en-US" dirty="0"/>
          </a:p>
        </p:txBody>
      </p:sp>
      <p:sp>
        <p:nvSpPr>
          <p:cNvPr id="3" name="Content Placeholder 2"/>
          <p:cNvSpPr>
            <a:spLocks noGrp="1"/>
          </p:cNvSpPr>
          <p:nvPr>
            <p:ph idx="1"/>
          </p:nvPr>
        </p:nvSpPr>
        <p:spPr>
          <a:xfrm>
            <a:off x="0" y="1377538"/>
            <a:ext cx="8200572" cy="4988092"/>
          </a:xfrm>
        </p:spPr>
        <p:txBody>
          <a:bodyPr>
            <a:noAutofit/>
          </a:bodyPr>
          <a:lstStyle/>
          <a:p>
            <a:r>
              <a:rPr lang="en-US" sz="2400" dirty="0" smtClean="0">
                <a:latin typeface="Arial" pitchFamily="34" charset="0"/>
                <a:cs typeface="Arial" pitchFamily="34" charset="0"/>
              </a:rPr>
              <a:t>From 1917-1922, Russian groups fought with one another to control the country</a:t>
            </a:r>
          </a:p>
          <a:p>
            <a:r>
              <a:rPr lang="en-US" sz="2400" dirty="0" smtClean="0">
                <a:latin typeface="Arial" pitchFamily="34" charset="0"/>
                <a:cs typeface="Arial" pitchFamily="34" charset="0"/>
              </a:rPr>
              <a:t>Primary battle was between the Reds (Bolshevik Marxists) and Whites (assorted groups united against the communists)</a:t>
            </a:r>
          </a:p>
          <a:p>
            <a:pPr lvl="1"/>
            <a:r>
              <a:rPr lang="en-US" sz="2000" dirty="0" smtClean="0">
                <a:latin typeface="Arial" pitchFamily="34" charset="0"/>
                <a:cs typeface="Arial" pitchFamily="34" charset="0"/>
              </a:rPr>
              <a:t>Red Army was composed largely of former military officers (75% of all officers were former Russian Tsarist Officers) </a:t>
            </a:r>
          </a:p>
          <a:p>
            <a:pPr lvl="1"/>
            <a:r>
              <a:rPr lang="en-US" sz="2000" dirty="0" smtClean="0">
                <a:latin typeface="Arial" pitchFamily="34" charset="0"/>
                <a:cs typeface="Arial" pitchFamily="34" charset="0"/>
              </a:rPr>
              <a:t>Most of the soldiers were peasants</a:t>
            </a:r>
            <a:endParaRPr lang="en-US" sz="2400" dirty="0">
              <a:latin typeface="Arial" pitchFamily="34" charset="0"/>
              <a:cs typeface="Arial" pitchFamily="34" charset="0"/>
            </a:endParaRPr>
          </a:p>
          <a:p>
            <a:pPr lvl="1"/>
            <a:r>
              <a:rPr lang="en-US" sz="2000" dirty="0" smtClean="0">
                <a:latin typeface="Arial" pitchFamily="34" charset="0"/>
                <a:cs typeface="Arial" pitchFamily="34" charset="0"/>
              </a:rPr>
              <a:t>White army—middle class, land-owners, monarchists, army generals, and many others</a:t>
            </a:r>
          </a:p>
          <a:p>
            <a:pPr lvl="2"/>
            <a:r>
              <a:rPr lang="en-US" sz="1800" dirty="0" smtClean="0">
                <a:latin typeface="Arial" pitchFamily="34" charset="0"/>
                <a:cs typeface="Arial" pitchFamily="34" charset="0"/>
              </a:rPr>
              <a:t>Controlled a lot of Russia throughout the war</a:t>
            </a:r>
          </a:p>
        </p:txBody>
      </p:sp>
      <p:pic>
        <p:nvPicPr>
          <p:cNvPr id="4098" name="Picture 2" descr="http://upload.wikimedia.org/wikipedia/commons/thumb/2/2f/Russian_civil_war_in_the_west.svg/350px-Russian_civil_war_in_the_west.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6776" y="1809919"/>
            <a:ext cx="3333750"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504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1549</TotalTime>
  <Words>687</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Communism and the Russian Revolution</vt:lpstr>
      <vt:lpstr>Karl marx and Friederick Engles</vt:lpstr>
      <vt:lpstr>Class warfare</vt:lpstr>
      <vt:lpstr>The end of the exploitation</vt:lpstr>
      <vt:lpstr>Capitalism vs. communism</vt:lpstr>
      <vt:lpstr>Russian Revolution--Roots</vt:lpstr>
      <vt:lpstr>Rasputin</vt:lpstr>
      <vt:lpstr>Discrediting the monarchy</vt:lpstr>
      <vt:lpstr>Russian Revolution (Civil War)</vt:lpstr>
      <vt:lpstr>Red victory</vt:lpstr>
      <vt:lpstr>Aftermath of the Russian Revolution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Communism and the Russian Revolution</dc:title>
  <dc:creator>Gilson, Nathan B.</dc:creator>
  <cp:lastModifiedBy>Bryant, Alecia L.</cp:lastModifiedBy>
  <cp:revision>16</cp:revision>
  <dcterms:created xsi:type="dcterms:W3CDTF">2015-01-19T14:49:41Z</dcterms:created>
  <dcterms:modified xsi:type="dcterms:W3CDTF">2018-11-27T12:35:42Z</dcterms:modified>
</cp:coreProperties>
</file>